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551" autoAdjust="0"/>
  </p:normalViewPr>
  <p:slideViewPr>
    <p:cSldViewPr>
      <p:cViewPr varScale="1">
        <p:scale>
          <a:sx n="94" d="100"/>
          <a:sy n="94" d="100"/>
        </p:scale>
        <p:origin x="37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F3ADAE-CEA1-43A2-8B4A-D3049BBC81BD}" type="datetimeFigureOut">
              <a:rPr lang="nl-BE" smtClean="0"/>
              <a:t>17/12/2019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5C6CA-1A51-463F-807B-C681AA19B7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28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777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Nu tuinieren</a:t>
            </a:r>
            <a:r>
              <a:rPr lang="nl-BE" baseline="0" dirty="0" smtClean="0"/>
              <a:t> de vrouwen samen. </a:t>
            </a:r>
          </a:p>
          <a:p>
            <a:pPr defTabSz="990478">
              <a:defRPr/>
            </a:pPr>
            <a:r>
              <a:rPr lang="nl-BE" baseline="0" dirty="0" smtClean="0"/>
              <a:t>De vrouwen </a:t>
            </a:r>
            <a:r>
              <a:rPr lang="nl-BE" baseline="0" dirty="0" smtClean="0"/>
              <a:t>verdelen </a:t>
            </a:r>
            <a:r>
              <a:rPr lang="nl-BE" baseline="0" dirty="0" smtClean="0"/>
              <a:t>de zware inspanningen en taken onder elkaar.</a:t>
            </a:r>
            <a:br>
              <a:rPr lang="nl-BE" baseline="0" dirty="0" smtClean="0"/>
            </a:br>
            <a:r>
              <a:rPr lang="nl-BE" baseline="0" dirty="0" smtClean="0"/>
              <a:t>Elke vrouw doet wat ze kan.</a:t>
            </a:r>
          </a:p>
          <a:p>
            <a:r>
              <a:rPr lang="nl-BE" baseline="0" dirty="0" smtClean="0"/>
              <a:t>Zo kweken ze samen verschillende groenten en </a:t>
            </a:r>
            <a:r>
              <a:rPr lang="nl-BE" baseline="0" dirty="0" smtClean="0"/>
              <a:t>kruiden, </a:t>
            </a:r>
            <a:r>
              <a:rPr lang="nl-BE" baseline="0" dirty="0" smtClean="0"/>
              <a:t>zoals </a:t>
            </a:r>
            <a:r>
              <a:rPr lang="nl-BE" baseline="0" dirty="0" smtClean="0"/>
              <a:t>aubergines</a:t>
            </a:r>
            <a:r>
              <a:rPr lang="nl-BE" baseline="0" dirty="0" smtClean="0"/>
              <a:t>, sla, </a:t>
            </a:r>
            <a:r>
              <a:rPr lang="nl-BE" baseline="0" dirty="0" smtClean="0"/>
              <a:t>paprika’s en </a:t>
            </a:r>
            <a:r>
              <a:rPr lang="nl-BE" baseline="0" dirty="0" smtClean="0"/>
              <a:t>munt. </a:t>
            </a:r>
          </a:p>
          <a:p>
            <a:endParaRPr lang="nl-BE" baseline="0" dirty="0" smtClean="0"/>
          </a:p>
          <a:p>
            <a:r>
              <a:rPr lang="nl-BE" baseline="0" dirty="0" smtClean="0"/>
              <a:t>- </a:t>
            </a:r>
            <a:r>
              <a:rPr lang="nl-BE" i="1" baseline="0" dirty="0" smtClean="0"/>
              <a:t>Wat </a:t>
            </a:r>
            <a:r>
              <a:rPr lang="nl-BE" i="1" baseline="0" dirty="0" smtClean="0"/>
              <a:t>doen de </a:t>
            </a:r>
            <a:r>
              <a:rPr lang="nl-BE" i="1" baseline="0" dirty="0" smtClean="0"/>
              <a:t>vrouwen met die </a:t>
            </a:r>
            <a:r>
              <a:rPr lang="nl-BE" i="1" baseline="0" dirty="0" smtClean="0"/>
              <a:t>groenten, </a:t>
            </a:r>
            <a:r>
              <a:rPr lang="nl-BE" i="1" baseline="0" dirty="0" smtClean="0"/>
              <a:t>volgens jullie?</a:t>
            </a:r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193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Een deel van de oogst gebruiken de vrouwen als eten voor hun gezin.</a:t>
            </a:r>
            <a:br>
              <a:rPr lang="nl-BE" baseline="0" dirty="0" smtClean="0"/>
            </a:br>
            <a:r>
              <a:rPr lang="nl-BE" baseline="0" dirty="0" smtClean="0"/>
              <a:t>Het andere deel verkopen ze op de markt. </a:t>
            </a:r>
          </a:p>
          <a:p>
            <a:pPr marL="185715" indent="-185715">
              <a:buFontTx/>
              <a:buChar char="-"/>
            </a:pPr>
            <a:r>
              <a:rPr lang="nl-BE" i="1" baseline="0" dirty="0" smtClean="0"/>
              <a:t>Waarom zouden de vrouwen dat doen, volgens jullie?</a:t>
            </a:r>
            <a:r>
              <a:rPr lang="nl-BE" i="0" baseline="0" dirty="0" smtClean="0"/>
              <a:t> </a:t>
            </a:r>
          </a:p>
          <a:p>
            <a:r>
              <a:rPr lang="nl-BE" baseline="0" dirty="0" smtClean="0"/>
              <a:t>Door groenten te verkopen, verdienen de vrouwen extra geld.</a:t>
            </a:r>
          </a:p>
          <a:p>
            <a:r>
              <a:rPr lang="nl-BE" baseline="0" dirty="0" smtClean="0"/>
              <a:t>- </a:t>
            </a:r>
            <a:r>
              <a:rPr lang="nl-BE" i="1" baseline="0" dirty="0" smtClean="0"/>
              <a:t>Wat zouden de vrouwen doen met dat geld?</a:t>
            </a:r>
            <a:endParaRPr lang="nl-BE" baseline="0" dirty="0" smtClean="0"/>
          </a:p>
          <a:p>
            <a:r>
              <a:rPr lang="nl-BE" baseline="0" dirty="0" smtClean="0"/>
              <a:t>Het geld wordt grotendeels verdeeld over alle vrouwen van de groep. </a:t>
            </a:r>
          </a:p>
          <a:p>
            <a:r>
              <a:rPr lang="nl-BE" baseline="0" dirty="0" smtClean="0"/>
              <a:t>De rest gaat in een gemeenschappelijke spaarpot.</a:t>
            </a:r>
          </a:p>
          <a:p>
            <a:r>
              <a:rPr lang="nl-BE" baseline="0" dirty="0" smtClean="0"/>
              <a:t>De mama van </a:t>
            </a:r>
            <a:r>
              <a:rPr lang="nl-BE" baseline="0" dirty="0" err="1" smtClean="0"/>
              <a:t>Ndeye</a:t>
            </a:r>
            <a:r>
              <a:rPr lang="nl-BE" baseline="0" dirty="0" smtClean="0"/>
              <a:t> verdient nu zes keer zoveel als vroeger.</a:t>
            </a:r>
          </a:p>
          <a:p>
            <a:r>
              <a:rPr lang="nl-BE" i="1" baseline="0" dirty="0" smtClean="0"/>
              <a:t>‘</a:t>
            </a:r>
            <a:r>
              <a:rPr lang="nl-BE" i="1" baseline="0" dirty="0" err="1" smtClean="0"/>
              <a:t>L’union</a:t>
            </a:r>
            <a:r>
              <a:rPr lang="nl-BE" i="1" baseline="0" dirty="0" smtClean="0"/>
              <a:t> </a:t>
            </a:r>
            <a:r>
              <a:rPr lang="nl-BE" i="1" baseline="0" dirty="0" smtClean="0"/>
              <a:t>fait la force’ </a:t>
            </a:r>
            <a:r>
              <a:rPr lang="nl-BE" i="0" baseline="0" dirty="0" smtClean="0"/>
              <a:t>zegt de mama van </a:t>
            </a:r>
            <a:r>
              <a:rPr lang="nl-BE" i="0" baseline="0" dirty="0" err="1" smtClean="0"/>
              <a:t>Ndeye</a:t>
            </a:r>
            <a:r>
              <a:rPr lang="nl-BE" i="0" baseline="0" dirty="0" smtClean="0"/>
              <a:t>. </a:t>
            </a:r>
          </a:p>
          <a:p>
            <a:r>
              <a:rPr lang="nl-BE" i="0" baseline="0" dirty="0" smtClean="0"/>
              <a:t>Dat is Frans voor ‘samen sterk’.</a:t>
            </a:r>
            <a:endParaRPr lang="nl-BE" i="1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1BBEC-0413-4535-B03C-87F892FA506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327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90478">
              <a:buFontTx/>
              <a:buChar char="-"/>
              <a:defRPr/>
            </a:pPr>
            <a:r>
              <a:rPr lang="nl-BE" i="1" dirty="0" smtClean="0"/>
              <a:t>Stel</a:t>
            </a:r>
            <a:r>
              <a:rPr lang="nl-BE" i="1" baseline="0" dirty="0" smtClean="0"/>
              <a:t> jullie eens voor: je wil heel graag een nieuw computerspelletje of een step. Je krijgt die niet zomaar van je mama of papa. Je moet </a:t>
            </a:r>
            <a:r>
              <a:rPr lang="nl-BE" i="1" baseline="0" dirty="0" smtClean="0"/>
              <a:t>hem </a:t>
            </a:r>
            <a:r>
              <a:rPr lang="nl-BE" i="1" baseline="0" dirty="0" smtClean="0"/>
              <a:t>zelf betalen, maar je hebt niet genoeg centen. Wat doe je dan?  (geld sparen in een spaarpot)</a:t>
            </a:r>
            <a:endParaRPr lang="nl-BE" i="0" baseline="0" dirty="0" smtClean="0"/>
          </a:p>
          <a:p>
            <a:pPr marL="0" indent="0" defTabSz="990478">
              <a:buFontTx/>
              <a:buNone/>
              <a:defRPr/>
            </a:pPr>
            <a:endParaRPr lang="nl-BE" i="0" baseline="0" dirty="0" smtClean="0"/>
          </a:p>
          <a:p>
            <a:pPr marL="0" indent="0" defTabSz="990478">
              <a:buFontTx/>
              <a:buNone/>
              <a:defRPr/>
            </a:pPr>
            <a:r>
              <a:rPr lang="nl-BE" i="0" baseline="0" dirty="0" smtClean="0"/>
              <a:t>De mama van </a:t>
            </a:r>
            <a:r>
              <a:rPr lang="nl-BE" i="0" baseline="0" dirty="0" err="1" smtClean="0"/>
              <a:t>Ndeye</a:t>
            </a:r>
            <a:r>
              <a:rPr lang="nl-BE" i="0" baseline="0" dirty="0" smtClean="0"/>
              <a:t> moet ook sparen. Net zoals haar vriendinnen.</a:t>
            </a:r>
          </a:p>
          <a:p>
            <a:pPr marL="0" indent="0" defTabSz="990478">
              <a:buFontTx/>
              <a:buNone/>
              <a:defRPr/>
            </a:pPr>
            <a:r>
              <a:rPr lang="nl-BE" i="0" baseline="0" dirty="0" smtClean="0"/>
              <a:t>Uiteraard sparen zij niet voor een nieuwe fiets of een nieuw computerspelletje. </a:t>
            </a:r>
          </a:p>
          <a:p>
            <a:pPr marL="0" indent="0" defTabSz="990478">
              <a:buFontTx/>
              <a:buNone/>
              <a:defRPr/>
            </a:pPr>
            <a:r>
              <a:rPr lang="nl-BE" i="0" baseline="0" dirty="0" smtClean="0"/>
              <a:t>Zij sparen om hun huis te kunnen herstellen of de dokter te kunnen betalen. </a:t>
            </a:r>
          </a:p>
          <a:p>
            <a:pPr marL="0" indent="0" defTabSz="990478">
              <a:buFontTx/>
              <a:buNone/>
              <a:defRPr/>
            </a:pPr>
            <a:r>
              <a:rPr lang="nl-BE" i="0" baseline="0" dirty="0" smtClean="0"/>
              <a:t>Als je arm </a:t>
            </a:r>
            <a:r>
              <a:rPr lang="nl-BE" i="0" baseline="0" dirty="0" smtClean="0"/>
              <a:t>bent, </a:t>
            </a:r>
            <a:r>
              <a:rPr lang="nl-BE" i="0" baseline="0" dirty="0" smtClean="0"/>
              <a:t>is het niet makkelijk om te sparen.</a:t>
            </a:r>
          </a:p>
          <a:p>
            <a:pPr marL="0" indent="0" defTabSz="990478">
              <a:buFontTx/>
              <a:buNone/>
              <a:defRPr/>
            </a:pPr>
            <a:r>
              <a:rPr lang="nl-BE" i="0" baseline="0" dirty="0" smtClean="0"/>
              <a:t>Er is altijd wel ergens geld voor nodig.</a:t>
            </a:r>
          </a:p>
          <a:p>
            <a:pPr marL="0" indent="0" defTabSz="990478">
              <a:buFontTx/>
              <a:buNone/>
              <a:defRPr/>
            </a:pPr>
            <a:r>
              <a:rPr lang="nl-BE" i="0" baseline="0" dirty="0" smtClean="0"/>
              <a:t>Daarom hebben de mama van </a:t>
            </a:r>
            <a:r>
              <a:rPr lang="nl-BE" i="0" baseline="0" dirty="0" err="1" smtClean="0"/>
              <a:t>Ndeye</a:t>
            </a:r>
            <a:r>
              <a:rPr lang="nl-BE" i="0" baseline="0" dirty="0" smtClean="0"/>
              <a:t> en haar vriendinnen beslist om samen te sparen.</a:t>
            </a:r>
          </a:p>
          <a:p>
            <a:pPr marL="0" indent="0" defTabSz="990478">
              <a:buFontTx/>
              <a:buNone/>
              <a:defRPr/>
            </a:pPr>
            <a:endParaRPr lang="nl-BE" i="0" baseline="0" dirty="0" smtClean="0"/>
          </a:p>
          <a:p>
            <a:pPr marL="171450" indent="-171450" defTabSz="990478">
              <a:buFontTx/>
              <a:buChar char="-"/>
              <a:defRPr/>
            </a:pPr>
            <a:r>
              <a:rPr lang="nl-BE" i="1" baseline="0" dirty="0" smtClean="0"/>
              <a:t>Waarom zouden ze dat doen? Stel je even voor dat jij samen met een vriend of met je broer of je zus zou sparen voor een nieuw computerspelletje: welk verschil zou dat maken? (Je raakt sneller aan het nodige </a:t>
            </a:r>
            <a:r>
              <a:rPr lang="nl-BE" i="1" baseline="0" dirty="0" smtClean="0"/>
              <a:t>bedrag.)</a:t>
            </a:r>
            <a:endParaRPr lang="nl-BE" i="1" baseline="0" dirty="0" smtClean="0"/>
          </a:p>
          <a:p>
            <a:pPr marL="0" indent="0" defTabSz="990478">
              <a:buFontTx/>
              <a:buNone/>
              <a:defRPr/>
            </a:pPr>
            <a:endParaRPr lang="nl-BE" i="1" baseline="0" dirty="0" smtClean="0"/>
          </a:p>
          <a:p>
            <a:pPr marL="0" indent="0" defTabSz="990478">
              <a:buFontTx/>
              <a:buNone/>
              <a:defRPr/>
            </a:pPr>
            <a:r>
              <a:rPr lang="nl-BE" i="0" baseline="0" dirty="0" smtClean="0"/>
              <a:t>De vrouwen in Senegal sparen nu dus samen.</a:t>
            </a:r>
          </a:p>
          <a:p>
            <a:pPr marL="0" indent="0" defTabSz="990478">
              <a:buFontTx/>
              <a:buNone/>
              <a:defRPr/>
            </a:pPr>
            <a:r>
              <a:rPr lang="nl-BE" dirty="0" smtClean="0"/>
              <a:t>Op aanraden</a:t>
            </a:r>
            <a:r>
              <a:rPr lang="nl-BE" baseline="0" dirty="0" smtClean="0"/>
              <a:t> </a:t>
            </a:r>
            <a:r>
              <a:rPr lang="nl-BE" dirty="0" smtClean="0"/>
              <a:t>van Broederlijk Delen legden ze </a:t>
            </a:r>
            <a:r>
              <a:rPr lang="nl-BE" dirty="0" smtClean="0"/>
              <a:t>daarvoor </a:t>
            </a:r>
            <a:r>
              <a:rPr lang="nl-BE" dirty="0" smtClean="0"/>
              <a:t>een gezamenlijke spaarpot </a:t>
            </a:r>
            <a:r>
              <a:rPr lang="nl-BE" b="0" dirty="0" smtClean="0"/>
              <a:t>aan </a:t>
            </a:r>
            <a:r>
              <a:rPr lang="nl-BE" dirty="0" smtClean="0"/>
              <a:t>(</a:t>
            </a:r>
            <a:r>
              <a:rPr lang="nl-BE" b="1" dirty="0" smtClean="0"/>
              <a:t>klik </a:t>
            </a:r>
            <a:r>
              <a:rPr lang="nl-BE" b="1" dirty="0" smtClean="0"/>
              <a:t>voor animatie</a:t>
            </a:r>
            <a:r>
              <a:rPr lang="nl-BE" b="0" dirty="0" smtClean="0"/>
              <a:t>)</a:t>
            </a:r>
            <a:r>
              <a:rPr lang="nl-BE" dirty="0" smtClean="0"/>
              <a:t>.</a:t>
            </a:r>
            <a:endParaRPr lang="nl-BE" dirty="0" smtClean="0"/>
          </a:p>
          <a:p>
            <a:pPr defTabSz="990478">
              <a:defRPr/>
            </a:pPr>
            <a:r>
              <a:rPr lang="nl-BE" dirty="0" smtClean="0"/>
              <a:t>Het is geen spaarvarken zoals wij dat kennen. Het</a:t>
            </a:r>
            <a:r>
              <a:rPr lang="nl-BE" baseline="0" dirty="0" smtClean="0"/>
              <a:t> is </a:t>
            </a:r>
            <a:r>
              <a:rPr lang="nl-BE" dirty="0" smtClean="0"/>
              <a:t>een kist met drie sloten.</a:t>
            </a:r>
            <a:br>
              <a:rPr lang="nl-BE" dirty="0" smtClean="0"/>
            </a:br>
            <a:r>
              <a:rPr lang="nl-BE" dirty="0" smtClean="0"/>
              <a:t>Er zijn drie verschillende sleutels nodig om de kist te openen.</a:t>
            </a:r>
            <a:br>
              <a:rPr lang="nl-BE" dirty="0" smtClean="0"/>
            </a:br>
            <a:r>
              <a:rPr lang="nl-BE" dirty="0" smtClean="0"/>
              <a:t>Die sleutels</a:t>
            </a:r>
            <a:r>
              <a:rPr lang="nl-BE" baseline="0" dirty="0" smtClean="0"/>
              <a:t> worden </a:t>
            </a:r>
            <a:r>
              <a:rPr lang="nl-BE" baseline="0" dirty="0" smtClean="0"/>
              <a:t>elk door iemand anders bewaard</a:t>
            </a:r>
            <a:r>
              <a:rPr lang="nl-BE" baseline="0" dirty="0" smtClean="0"/>
              <a:t>.</a:t>
            </a:r>
          </a:p>
          <a:p>
            <a:pPr defTabSz="990478">
              <a:defRPr/>
            </a:pPr>
            <a:endParaRPr lang="nl-BE" baseline="0" dirty="0" smtClean="0"/>
          </a:p>
          <a:p>
            <a:pPr defTabSz="990478">
              <a:defRPr/>
            </a:pPr>
            <a:r>
              <a:rPr lang="nl-BE" baseline="0" dirty="0" smtClean="0"/>
              <a:t>- </a:t>
            </a:r>
            <a:r>
              <a:rPr lang="nl-BE" i="1" baseline="0" dirty="0" smtClean="0"/>
              <a:t>Waarom zouden de vrouwen zo’n kist gebruiken, denken jullie?</a:t>
            </a:r>
            <a:r>
              <a:rPr lang="nl-BE" i="0" baseline="0" dirty="0" smtClean="0"/>
              <a:t> (</a:t>
            </a:r>
            <a:r>
              <a:rPr lang="nl-BE" i="1" baseline="0" dirty="0" smtClean="0"/>
              <a:t>Uit zo’n kist kan niemand zonder medeweten van anderen geld wegnemen.)</a:t>
            </a:r>
          </a:p>
          <a:p>
            <a:pPr defTabSz="990478">
              <a:defRPr/>
            </a:pPr>
            <a:r>
              <a:rPr lang="nl-BE" baseline="0" dirty="0" smtClean="0"/>
              <a:t/>
            </a:r>
            <a:br>
              <a:rPr lang="nl-BE" baseline="0" dirty="0" smtClean="0"/>
            </a:br>
            <a:r>
              <a:rPr lang="nl-BE" baseline="0" dirty="0" smtClean="0"/>
              <a:t>In de spaarkist stoppen de vrouwen een deel van de centen die ze verdienen met de verkoop van hun groenten.</a:t>
            </a:r>
            <a:br>
              <a:rPr lang="nl-BE" baseline="0" dirty="0" smtClean="0"/>
            </a:br>
            <a:r>
              <a:rPr lang="nl-BE" baseline="0" dirty="0" smtClean="0"/>
              <a:t>Elke maand steekt iedere vrouw ook nog een beetje geld extra in de kist. </a:t>
            </a:r>
          </a:p>
          <a:p>
            <a:r>
              <a:rPr lang="nl-BE" baseline="0" dirty="0" smtClean="0"/>
              <a:t>Als het </a:t>
            </a:r>
            <a:r>
              <a:rPr lang="nl-BE" baseline="0" dirty="0" smtClean="0"/>
              <a:t>nodig is, mogen de vrouwen geld uit de spaarkist lenen. </a:t>
            </a:r>
          </a:p>
          <a:p>
            <a:r>
              <a:rPr lang="nl-BE" baseline="0" dirty="0" smtClean="0"/>
              <a:t>Bijvoorbeeld: om een dokter te betalen, een schooluniform te kunnen kopen, herstellingen te doen aan het huis.</a:t>
            </a:r>
          </a:p>
          <a:p>
            <a:r>
              <a:rPr lang="nl-BE" baseline="0" dirty="0" smtClean="0"/>
              <a:t>Uiteraard moet iedereen in de groep </a:t>
            </a:r>
            <a:r>
              <a:rPr lang="nl-BE" baseline="0" dirty="0" smtClean="0"/>
              <a:t>daar </a:t>
            </a:r>
            <a:r>
              <a:rPr lang="nl-BE" baseline="0" dirty="0" smtClean="0"/>
              <a:t>eerst mee akkoord gaan.</a:t>
            </a:r>
          </a:p>
          <a:p>
            <a:r>
              <a:rPr lang="nl-BE" baseline="0" dirty="0" smtClean="0"/>
              <a:t>Het geleende bedrag moeten de vrouwen later </a:t>
            </a:r>
            <a:r>
              <a:rPr lang="nl-BE" baseline="0" dirty="0" smtClean="0"/>
              <a:t>terugbetalen</a:t>
            </a:r>
            <a:r>
              <a:rPr lang="nl-BE" baseline="0" dirty="0" smtClean="0"/>
              <a:t>.</a:t>
            </a:r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8997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Dankzij</a:t>
            </a:r>
            <a:r>
              <a:rPr lang="nl-BE" baseline="0" dirty="0" smtClean="0"/>
              <a:t> de vrouwengroep gaat het nu beter met </a:t>
            </a:r>
            <a:r>
              <a:rPr lang="nl-BE" baseline="0" dirty="0" err="1" smtClean="0"/>
              <a:t>Ndeye</a:t>
            </a:r>
            <a:r>
              <a:rPr lang="nl-BE" baseline="0" dirty="0" smtClean="0"/>
              <a:t> en haar mama.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Ze hebben voldoende eten. </a:t>
            </a:r>
            <a:r>
              <a:rPr lang="nl-BE" dirty="0" err="1" smtClean="0"/>
              <a:t>Ndeye</a:t>
            </a:r>
            <a:r>
              <a:rPr lang="nl-BE" dirty="0" smtClean="0"/>
              <a:t> kan</a:t>
            </a:r>
            <a:r>
              <a:rPr lang="nl-BE" baseline="0" dirty="0" smtClean="0"/>
              <a:t> elke dag naar school.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Bovendien</a:t>
            </a:r>
            <a:r>
              <a:rPr lang="nl-BE" baseline="0" dirty="0" smtClean="0"/>
              <a:t> kon mama bakstenen kopen om het huis te verstevigen. </a:t>
            </a:r>
          </a:p>
          <a:p>
            <a:endParaRPr lang="nl-BE" baseline="0" dirty="0" smtClean="0"/>
          </a:p>
          <a:p>
            <a:endParaRPr lang="nl-BE" dirty="0" smtClean="0"/>
          </a:p>
          <a:p>
            <a:pPr defTabSz="990478">
              <a:defRPr/>
            </a:pPr>
            <a:r>
              <a:rPr lang="nl-BE" b="1" baseline="0" dirty="0" smtClean="0"/>
              <a:t>Tip: </a:t>
            </a:r>
            <a:r>
              <a:rPr lang="nl-BE" b="1" baseline="0" dirty="0" smtClean="0"/>
              <a:t>Als je de </a:t>
            </a:r>
            <a:r>
              <a:rPr lang="nl-BE" b="1" baseline="0" dirty="0" smtClean="0"/>
              <a:t>campagneclips </a:t>
            </a:r>
            <a:r>
              <a:rPr lang="nl-BE" b="1" baseline="0" dirty="0" smtClean="0"/>
              <a:t>hebt (d.i</a:t>
            </a:r>
            <a:r>
              <a:rPr lang="nl-BE" b="1" baseline="0" dirty="0" smtClean="0"/>
              <a:t>. kortfilmpjes</a:t>
            </a:r>
            <a:r>
              <a:rPr lang="nl-BE" b="1" baseline="0" dirty="0" smtClean="0"/>
              <a:t>), kan je aansluitend </a:t>
            </a:r>
            <a:r>
              <a:rPr lang="nl-BE" b="1" baseline="0" dirty="0" smtClean="0"/>
              <a:t>de Senegalese scènes </a:t>
            </a:r>
            <a:r>
              <a:rPr lang="nl-BE" b="1" baseline="0" dirty="0" smtClean="0"/>
              <a:t>tonen uit </a:t>
            </a:r>
            <a:r>
              <a:rPr lang="nl-BE" b="1" baseline="0" dirty="0" smtClean="0"/>
              <a:t>het filmpje </a:t>
            </a:r>
            <a:r>
              <a:rPr lang="nl-BE" b="1" baseline="0" dirty="0" smtClean="0"/>
              <a:t>‘</a:t>
            </a:r>
            <a:r>
              <a:rPr lang="nl-BE" b="1" baseline="0" dirty="0" err="1" smtClean="0"/>
              <a:t>Mitte</a:t>
            </a:r>
            <a:r>
              <a:rPr lang="nl-BE" b="1" baseline="0" dirty="0" smtClean="0"/>
              <a:t> </a:t>
            </a:r>
            <a:r>
              <a:rPr lang="nl-BE" b="1" baseline="0" dirty="0" smtClean="0"/>
              <a:t>en </a:t>
            </a:r>
            <a:r>
              <a:rPr lang="nl-BE" b="1" baseline="0" dirty="0" err="1" smtClean="0"/>
              <a:t>Ndeye</a:t>
            </a:r>
            <a:r>
              <a:rPr lang="nl-BE" b="1" baseline="0" dirty="0" smtClean="0"/>
              <a:t>: samen duurzaam boeren is leuk, hier en in </a:t>
            </a:r>
            <a:r>
              <a:rPr lang="nl-BE" b="1" baseline="0" dirty="0" smtClean="0"/>
              <a:t>Senegal’. Die </a:t>
            </a:r>
            <a:r>
              <a:rPr lang="nl-BE" b="1" baseline="0" dirty="0" smtClean="0"/>
              <a:t>clip is bruikbaar voor leerlingen vanaf </a:t>
            </a:r>
            <a:r>
              <a:rPr lang="nl-BE" b="1" baseline="0" dirty="0" smtClean="0"/>
              <a:t>het eerste </a:t>
            </a:r>
            <a:r>
              <a:rPr lang="nl-BE" b="1" baseline="0" dirty="0" smtClean="0"/>
              <a:t>leerjaar </a:t>
            </a:r>
            <a:r>
              <a:rPr lang="nl-BE" b="1" baseline="0" dirty="0" smtClean="0"/>
              <a:t>(voice-over i.p.v. </a:t>
            </a:r>
            <a:r>
              <a:rPr lang="nl-BE" b="1" baseline="0" dirty="0" smtClean="0"/>
              <a:t>ondertitels).</a:t>
            </a:r>
          </a:p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512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Tijdens deze vastenperiode roept Broederlijk Delen iedereen op om méér te delen.</a:t>
            </a:r>
            <a:br>
              <a:rPr lang="nl-BE" dirty="0" smtClean="0"/>
            </a:br>
            <a:r>
              <a:rPr lang="nl-BE" dirty="0" smtClean="0"/>
              <a:t>Niet alleen met elkaar.</a:t>
            </a:r>
            <a:r>
              <a:rPr lang="nl-BE" baseline="0" dirty="0" smtClean="0"/>
              <a:t> </a:t>
            </a:r>
            <a:br>
              <a:rPr lang="nl-BE" baseline="0" dirty="0" smtClean="0"/>
            </a:br>
            <a:r>
              <a:rPr lang="nl-BE" baseline="0" dirty="0" smtClean="0"/>
              <a:t>Ook </a:t>
            </a:r>
            <a:r>
              <a:rPr lang="nl-BE" baseline="0" dirty="0" smtClean="0"/>
              <a:t>met mensen aan de andere kant van de planeet. Mensen zoals </a:t>
            </a:r>
            <a:r>
              <a:rPr lang="nl-BE" baseline="0" dirty="0" err="1" smtClean="0"/>
              <a:t>Ndeye</a:t>
            </a:r>
            <a:r>
              <a:rPr lang="nl-BE" baseline="0" dirty="0" smtClean="0"/>
              <a:t> en haar mama.</a:t>
            </a:r>
          </a:p>
          <a:p>
            <a:r>
              <a:rPr lang="nl-BE" baseline="0" dirty="0" smtClean="0"/>
              <a:t>Zo werken we samen aan een betere wereld zonder ongelijkheid.</a:t>
            </a:r>
          </a:p>
          <a:p>
            <a:endParaRPr lang="nl-BE" baseline="0" dirty="0" smtClean="0"/>
          </a:p>
          <a:p>
            <a:pPr marL="185715" indent="-185715">
              <a:buFontTx/>
              <a:buChar char="-"/>
            </a:pPr>
            <a:r>
              <a:rPr lang="nl-BE" i="1" baseline="0" dirty="0" smtClean="0"/>
              <a:t>Willen jullie iets delen met </a:t>
            </a:r>
            <a:r>
              <a:rPr lang="nl-BE" i="1" baseline="0" dirty="0" err="1" smtClean="0"/>
              <a:t>Ndeye</a:t>
            </a:r>
            <a:r>
              <a:rPr lang="nl-BE" i="1" baseline="0" dirty="0" smtClean="0"/>
              <a:t>? </a:t>
            </a:r>
          </a:p>
          <a:p>
            <a:pPr marL="185715" indent="-185715">
              <a:buFontTx/>
              <a:buChar char="-"/>
            </a:pPr>
            <a:r>
              <a:rPr lang="nl-BE" i="1" baseline="0" dirty="0" smtClean="0"/>
              <a:t>Wat zouden jullie kunnen delen? </a:t>
            </a:r>
          </a:p>
          <a:p>
            <a:pPr marL="185715" indent="-185715">
              <a:buFontTx/>
              <a:buChar char="-"/>
            </a:pPr>
            <a:r>
              <a:rPr lang="nl-BE" i="1" dirty="0" smtClean="0"/>
              <a:t>Jullie hebben zelf </a:t>
            </a:r>
            <a:r>
              <a:rPr lang="nl-BE" i="1" dirty="0" smtClean="0"/>
              <a:t>niet altijd </a:t>
            </a:r>
            <a:r>
              <a:rPr lang="nl-BE" i="1" dirty="0" smtClean="0"/>
              <a:t>centen om te kunnen delen. </a:t>
            </a:r>
            <a:r>
              <a:rPr lang="nl-BE" i="1" dirty="0" smtClean="0"/>
              <a:t>Daarvoor </a:t>
            </a:r>
            <a:r>
              <a:rPr lang="nl-BE" i="1" dirty="0" smtClean="0"/>
              <a:t>zijn jullie afhankelijk van jullie mama, papa, familie, kennissen, enz. Wat</a:t>
            </a:r>
            <a:r>
              <a:rPr lang="nl-BE" i="1" baseline="0" dirty="0" smtClean="0"/>
              <a:t> zouden jullie </a:t>
            </a:r>
            <a:r>
              <a:rPr lang="nl-BE" i="1" baseline="0" dirty="0" smtClean="0"/>
              <a:t>wél </a:t>
            </a:r>
            <a:r>
              <a:rPr lang="nl-BE" i="1" baseline="0" dirty="0" smtClean="0"/>
              <a:t>kunnen delen met de mensen in Senegal?  </a:t>
            </a:r>
            <a:r>
              <a:rPr lang="nl-BE" i="1" baseline="0" dirty="0" smtClean="0"/>
              <a:t>(tijd en </a:t>
            </a:r>
            <a:r>
              <a:rPr lang="nl-BE" i="1" baseline="0" dirty="0" smtClean="0"/>
              <a:t>energie om een actie op te zetten</a:t>
            </a:r>
            <a:r>
              <a:rPr lang="nl-BE" i="1" baseline="0" dirty="0" smtClean="0"/>
              <a:t>)</a:t>
            </a:r>
            <a:endParaRPr lang="nl-BE" i="1" baseline="0" dirty="0" smtClean="0"/>
          </a:p>
          <a:p>
            <a:endParaRPr lang="nl-BE" sz="13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4176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5C6CA-1A51-463F-807B-C681AA19B79E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253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79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Broederlijk</a:t>
            </a:r>
            <a:r>
              <a:rPr lang="nl-BE" baseline="0" dirty="0" smtClean="0"/>
              <a:t> Delen droomt van een betere wereld, zonder ongelijkheid (tussen arm en rijk).</a:t>
            </a:r>
          </a:p>
          <a:p>
            <a:r>
              <a:rPr lang="nl-BE" baseline="0" dirty="0" smtClean="0"/>
              <a:t>Om zo’n wereld waar te maken, is het volgens Broederlijk Delen belangrijk dat we meer delen. </a:t>
            </a:r>
            <a:r>
              <a:rPr lang="nl-BE" b="1" baseline="0" dirty="0" smtClean="0"/>
              <a:t>Klik voor animatie.</a:t>
            </a:r>
            <a:endParaRPr lang="nl-BE" baseline="0" dirty="0" smtClean="0"/>
          </a:p>
          <a:p>
            <a:r>
              <a:rPr lang="nl-BE" baseline="0" dirty="0" smtClean="0"/>
              <a:t>Als </a:t>
            </a:r>
            <a:r>
              <a:rPr lang="nl-BE" baseline="0" dirty="0" smtClean="0"/>
              <a:t>mensen wereldwijd meer met elkaar delen, kunnen we verandering brengen.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658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Delen</a:t>
            </a:r>
            <a:r>
              <a:rPr lang="nl-BE" baseline="0" dirty="0" smtClean="0"/>
              <a:t> doen we allemaal. Elke dag.</a:t>
            </a:r>
            <a:br>
              <a:rPr lang="nl-BE" baseline="0" dirty="0" smtClean="0"/>
            </a:br>
            <a:r>
              <a:rPr lang="nl-BE" baseline="0" dirty="0" smtClean="0"/>
              <a:t>Ook jullie delen dagelijks met elkaar.</a:t>
            </a:r>
            <a:endParaRPr lang="nl-BE" dirty="0" smtClean="0"/>
          </a:p>
          <a:p>
            <a:endParaRPr lang="nl-BE" dirty="0" smtClean="0"/>
          </a:p>
          <a:p>
            <a:pPr marL="185715" indent="-185715">
              <a:buFontTx/>
              <a:buChar char="-"/>
            </a:pPr>
            <a:r>
              <a:rPr lang="nl-BE" i="1" dirty="0" smtClean="0"/>
              <a:t>Wat delen jullie?  </a:t>
            </a:r>
            <a:r>
              <a:rPr lang="nl-BE" b="1" i="0" dirty="0" smtClean="0"/>
              <a:t>Klik</a:t>
            </a:r>
            <a:r>
              <a:rPr lang="nl-BE" b="1" i="0" baseline="0" dirty="0" smtClean="0"/>
              <a:t> telkens voor een nieuw voorbeeld. Stel bij elk voorbeeld dezelfde vraag: “Wie deelt …?” Wie </a:t>
            </a:r>
            <a:r>
              <a:rPr lang="nl-BE" b="1" i="0" baseline="0" dirty="0" smtClean="0"/>
              <a:t>dat </a:t>
            </a:r>
            <a:r>
              <a:rPr lang="nl-BE" b="1" i="0" baseline="0" dirty="0" smtClean="0"/>
              <a:t>effectief doet, mag </a:t>
            </a:r>
            <a:r>
              <a:rPr lang="nl-BE" b="1" i="0" baseline="0" dirty="0" smtClean="0"/>
              <a:t>rechtstaan </a:t>
            </a:r>
            <a:r>
              <a:rPr lang="nl-BE" b="1" i="0" baseline="0" dirty="0" smtClean="0"/>
              <a:t>of </a:t>
            </a:r>
            <a:r>
              <a:rPr lang="nl-BE" b="1" i="0" baseline="0" dirty="0" smtClean="0"/>
              <a:t>een hand </a:t>
            </a:r>
            <a:r>
              <a:rPr lang="nl-BE" b="1" i="0" baseline="0" dirty="0" smtClean="0"/>
              <a:t>opsteken.</a:t>
            </a:r>
          </a:p>
          <a:p>
            <a:endParaRPr lang="nl-BE" b="1" i="0" baseline="0" dirty="0" smtClean="0"/>
          </a:p>
          <a:p>
            <a:pPr marL="185715" indent="-185715">
              <a:buFontTx/>
              <a:buChar char="-"/>
            </a:pPr>
            <a:r>
              <a:rPr lang="nl-BE" b="0" i="1" dirty="0" smtClean="0"/>
              <a:t>Wat kan je nog (allemaal)</a:t>
            </a:r>
            <a:r>
              <a:rPr lang="nl-BE" b="0" i="1" baseline="0" dirty="0" smtClean="0"/>
              <a:t> delen met elkaar? (Materialen, eten, talenten, kennis, vaardigheden, …)</a:t>
            </a:r>
            <a:endParaRPr lang="nl-BE" b="0" i="1" dirty="0" smtClean="0"/>
          </a:p>
          <a:p>
            <a:pPr marL="185715" indent="-185715">
              <a:buFontTx/>
              <a:buChar char="-"/>
            </a:pPr>
            <a:r>
              <a:rPr lang="nl-BE" b="0" i="1" dirty="0" smtClean="0"/>
              <a:t>Vinden</a:t>
            </a:r>
            <a:r>
              <a:rPr lang="nl-BE" b="0" i="1" baseline="0" dirty="0" smtClean="0"/>
              <a:t> jullie delen altijd makkelijk? Waarom (niet)?</a:t>
            </a:r>
          </a:p>
          <a:p>
            <a:pPr marL="185715" indent="-185715">
              <a:buFontTx/>
              <a:buChar char="-"/>
            </a:pPr>
            <a:r>
              <a:rPr lang="nl-BE" b="0" i="1" baseline="0" dirty="0" smtClean="0"/>
              <a:t>Worden jullie blij van delen? Wanneer (niet)?</a:t>
            </a:r>
          </a:p>
          <a:p>
            <a:pPr marL="185715" indent="-185715">
              <a:buFontTx/>
              <a:buChar char="-"/>
            </a:pPr>
            <a:r>
              <a:rPr lang="nl-BE" b="0" i="1" baseline="0" dirty="0" smtClean="0"/>
              <a:t>Kan je, volgens jullie, sterker worden door dingen te delen? (Ja. Bijvoorbeeld: </a:t>
            </a:r>
            <a:r>
              <a:rPr lang="nl-BE" b="0" i="1" baseline="0" dirty="0" smtClean="0"/>
              <a:t>als </a:t>
            </a:r>
            <a:r>
              <a:rPr lang="nl-BE" b="0" i="1" baseline="0" dirty="0" smtClean="0"/>
              <a:t>jullie uitgedaagd worden om de directeur op te heffen, zal dat niet (goed) lukken als je dat alleen moet doen. </a:t>
            </a:r>
            <a:r>
              <a:rPr lang="nl-BE" b="0" i="1" baseline="0" dirty="0" smtClean="0"/>
              <a:t>Als jullie </a:t>
            </a:r>
            <a:r>
              <a:rPr lang="nl-BE" b="0" i="1" baseline="0" dirty="0" smtClean="0"/>
              <a:t>je krachten delen, lukt dat </a:t>
            </a:r>
            <a:r>
              <a:rPr lang="nl-BE" b="0" i="1" baseline="0" dirty="0" smtClean="0"/>
              <a:t>wel/beter.)</a:t>
            </a:r>
            <a:endParaRPr lang="nl-BE" b="0" i="1" dirty="0" smtClean="0"/>
          </a:p>
          <a:p>
            <a:endParaRPr lang="nl-BE" b="1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7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Door</a:t>
            </a:r>
            <a:r>
              <a:rPr lang="nl-BE" baseline="0" dirty="0" smtClean="0"/>
              <a:t> samen dingen te delen, word je sterker.</a:t>
            </a:r>
          </a:p>
          <a:p>
            <a:r>
              <a:rPr lang="nl-BE" baseline="0" dirty="0" smtClean="0"/>
              <a:t>Dat ervaren ook </a:t>
            </a:r>
            <a:r>
              <a:rPr lang="nl-BE" baseline="0" dirty="0" err="1" smtClean="0"/>
              <a:t>Ndeye</a:t>
            </a:r>
            <a:r>
              <a:rPr lang="nl-BE" baseline="0" dirty="0" smtClean="0"/>
              <a:t> en haar mama in Senegal.</a:t>
            </a:r>
            <a:br>
              <a:rPr lang="nl-BE" baseline="0" dirty="0" smtClean="0"/>
            </a:b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581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Senegal is een land in het westen van Afrika.</a:t>
            </a:r>
            <a:br>
              <a:rPr lang="nl-BE" baseline="0" dirty="0" smtClean="0"/>
            </a:br>
            <a:r>
              <a:rPr lang="nl-BE" baseline="0" dirty="0" smtClean="0"/>
              <a:t>Het ligt op meer dan 5000 km van België.</a:t>
            </a:r>
            <a:br>
              <a:rPr lang="nl-BE" baseline="0" dirty="0" smtClean="0"/>
            </a:br>
            <a:r>
              <a:rPr lang="nl-BE" baseline="0" dirty="0" smtClean="0"/>
              <a:t>Als </a:t>
            </a:r>
            <a:r>
              <a:rPr lang="nl-BE" baseline="0" dirty="0" smtClean="0"/>
              <a:t>je </a:t>
            </a:r>
            <a:r>
              <a:rPr lang="nl-BE" baseline="0" dirty="0" smtClean="0"/>
              <a:t>erheen </a:t>
            </a:r>
            <a:r>
              <a:rPr lang="nl-BE" baseline="0" dirty="0" smtClean="0"/>
              <a:t>trekt met het </a:t>
            </a:r>
            <a:r>
              <a:rPr lang="nl-BE" baseline="0" dirty="0" smtClean="0"/>
              <a:t>vliegtuig </a:t>
            </a:r>
            <a:r>
              <a:rPr lang="nl-BE" baseline="0" dirty="0" smtClean="0"/>
              <a:t>ben je </a:t>
            </a:r>
            <a:r>
              <a:rPr lang="nl-BE" baseline="0" dirty="0" smtClean="0"/>
              <a:t>zes uur </a:t>
            </a:r>
            <a:r>
              <a:rPr lang="nl-BE" baseline="0" dirty="0" smtClean="0"/>
              <a:t>onderweg.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170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In het westen</a:t>
            </a:r>
            <a:r>
              <a:rPr lang="nl-BE" baseline="0" dirty="0" smtClean="0"/>
              <a:t> van Senegal ligt een dorp, </a:t>
            </a:r>
            <a:r>
              <a:rPr lang="nl-BE" baseline="0" dirty="0" err="1" smtClean="0"/>
              <a:t>Ndama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Thiekké</a:t>
            </a:r>
            <a:r>
              <a:rPr lang="nl-BE" baseline="0" dirty="0" smtClean="0"/>
              <a:t>.</a:t>
            </a:r>
            <a:br>
              <a:rPr lang="nl-BE" baseline="0" dirty="0" smtClean="0"/>
            </a:br>
            <a:r>
              <a:rPr lang="nl-BE" baseline="0" dirty="0" smtClean="0"/>
              <a:t>Daar woont </a:t>
            </a:r>
            <a:r>
              <a:rPr lang="nl-BE" baseline="0" dirty="0" err="1" smtClean="0"/>
              <a:t>Ndeye</a:t>
            </a:r>
            <a:r>
              <a:rPr lang="nl-BE" baseline="0" dirty="0" smtClean="0"/>
              <a:t>. Ze is 14 jaar.</a:t>
            </a:r>
            <a:br>
              <a:rPr lang="nl-BE" baseline="0" dirty="0" smtClean="0"/>
            </a:br>
            <a:r>
              <a:rPr lang="nl-BE" baseline="0" dirty="0" smtClean="0"/>
              <a:t>Ze woont samen met haar mama en oma.</a:t>
            </a:r>
            <a:br>
              <a:rPr lang="nl-BE" baseline="0" dirty="0" smtClean="0"/>
            </a:br>
            <a:r>
              <a:rPr lang="nl-BE" baseline="0" dirty="0" smtClean="0"/>
              <a:t>Haar papa is overleden en haar oudere broers en zussen zijn al het huis uit.</a:t>
            </a:r>
          </a:p>
          <a:p>
            <a:r>
              <a:rPr lang="nl-BE" baseline="0" dirty="0" smtClean="0"/>
              <a:t>Vroeger was het leven van </a:t>
            </a:r>
            <a:r>
              <a:rPr lang="nl-BE" baseline="0" dirty="0" err="1" smtClean="0"/>
              <a:t>Ndeye</a:t>
            </a:r>
            <a:r>
              <a:rPr lang="nl-BE" baseline="0" dirty="0" smtClean="0"/>
              <a:t> en haar mama heel hard: er was niet altijd voldoende geld voor eten. </a:t>
            </a:r>
          </a:p>
          <a:p>
            <a:r>
              <a:rPr lang="nl-BE" baseline="0" dirty="0" smtClean="0"/>
              <a:t>Ook om naar school te gaan, waren er vaak niet voldoende centen. </a:t>
            </a:r>
          </a:p>
          <a:p>
            <a:r>
              <a:rPr lang="nl-BE" baseline="0" dirty="0" smtClean="0"/>
              <a:t>Of voor extra kleren of herstellingen aan het huis.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83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Dat veranderde vier</a:t>
            </a:r>
            <a:r>
              <a:rPr lang="nl-BE" baseline="0" dirty="0" smtClean="0"/>
              <a:t> jaar geleden.</a:t>
            </a:r>
            <a:br>
              <a:rPr lang="nl-BE" baseline="0" dirty="0" smtClean="0"/>
            </a:br>
            <a:r>
              <a:rPr lang="nl-BE" baseline="0" dirty="0" smtClean="0"/>
              <a:t>Toen sloot de mama van </a:t>
            </a:r>
            <a:r>
              <a:rPr lang="nl-BE" baseline="0" dirty="0" err="1" smtClean="0"/>
              <a:t>Ndeye</a:t>
            </a:r>
            <a:r>
              <a:rPr lang="nl-BE" baseline="0" dirty="0" smtClean="0"/>
              <a:t> zich aan bij een vrouwengroep. </a:t>
            </a:r>
          </a:p>
          <a:p>
            <a:r>
              <a:rPr lang="nl-BE" baseline="0" dirty="0" smtClean="0"/>
              <a:t>Zo leerde ze andere vrouwen </a:t>
            </a:r>
            <a:r>
              <a:rPr lang="nl-BE" baseline="0" dirty="0" smtClean="0"/>
              <a:t>kennen: </a:t>
            </a:r>
            <a:r>
              <a:rPr lang="nl-BE" baseline="0" dirty="0" smtClean="0"/>
              <a:t>vrouwen met gelijkaardige </a:t>
            </a:r>
            <a:r>
              <a:rPr lang="nl-BE" baseline="0" dirty="0" smtClean="0"/>
              <a:t>problemen en met </a:t>
            </a:r>
            <a:r>
              <a:rPr lang="nl-BE" baseline="0" dirty="0" smtClean="0"/>
              <a:t>dezelfde zorgen. </a:t>
            </a:r>
          </a:p>
          <a:p>
            <a:endParaRPr lang="nl-BE" baseline="0" dirty="0" smtClean="0"/>
          </a:p>
          <a:p>
            <a:pPr marL="185715" indent="-185715">
              <a:buFontTx/>
              <a:buChar char="-"/>
            </a:pPr>
            <a:r>
              <a:rPr lang="nl-BE" i="1" baseline="0" dirty="0" smtClean="0"/>
              <a:t>Denken jullie dat de mama van </a:t>
            </a:r>
            <a:r>
              <a:rPr lang="nl-BE" i="1" baseline="0" dirty="0" err="1" smtClean="0"/>
              <a:t>Ndeye</a:t>
            </a:r>
            <a:r>
              <a:rPr lang="nl-BE" i="1" baseline="0" dirty="0" smtClean="0"/>
              <a:t> het fijn vond om zich aan te sluiten bij een vrouwengroep?  Waarom (niet)? </a:t>
            </a:r>
          </a:p>
          <a:p>
            <a:endParaRPr lang="nl-BE" baseline="0" dirty="0" smtClean="0"/>
          </a:p>
          <a:p>
            <a:r>
              <a:rPr lang="nl-BE" baseline="0" dirty="0" smtClean="0"/>
              <a:t>Mama vond zo een plek waar ze over haar bekommernissen kon </a:t>
            </a:r>
            <a:r>
              <a:rPr lang="nl-BE" baseline="0" dirty="0" smtClean="0"/>
              <a:t>praten, </a:t>
            </a:r>
            <a:r>
              <a:rPr lang="nl-BE" baseline="0" dirty="0" smtClean="0"/>
              <a:t>een plek waar </a:t>
            </a:r>
            <a:r>
              <a:rPr lang="nl-BE" baseline="0" dirty="0" smtClean="0"/>
              <a:t>er naar </a:t>
            </a:r>
            <a:r>
              <a:rPr lang="nl-BE" baseline="0" dirty="0" smtClean="0"/>
              <a:t>haar geluisterd werd.</a:t>
            </a:r>
            <a:br>
              <a:rPr lang="nl-BE" baseline="0" dirty="0" smtClean="0"/>
            </a:br>
            <a:r>
              <a:rPr lang="nl-BE" baseline="0" dirty="0" smtClean="0"/>
              <a:t>Mama vond (om het zo te zeggen) vriendinnen om haar te steunen.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1BBEC-0413-4535-B03C-87F892FA506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191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Met de steun van Broederlijk Delen startten de mama van </a:t>
            </a:r>
            <a:r>
              <a:rPr lang="nl-BE" baseline="0" dirty="0" err="1" smtClean="0"/>
              <a:t>Ndeye</a:t>
            </a:r>
            <a:r>
              <a:rPr lang="nl-BE" baseline="0" dirty="0" smtClean="0"/>
              <a:t> en haar vriendinnen een gemeenschappelijke moestuin.</a:t>
            </a:r>
          </a:p>
          <a:p>
            <a:r>
              <a:rPr lang="nl-BE" baseline="0" dirty="0" smtClean="0"/>
              <a:t>Ze leerden </a:t>
            </a:r>
            <a:r>
              <a:rPr lang="nl-BE" baseline="0" dirty="0" smtClean="0"/>
              <a:t>ook </a:t>
            </a:r>
            <a:r>
              <a:rPr lang="nl-BE" baseline="0" dirty="0" smtClean="0"/>
              <a:t>op een milieuvriendelijke manier groenten te telen.</a:t>
            </a:r>
          </a:p>
          <a:p>
            <a:endParaRPr lang="nl-BE" baseline="0" dirty="0" smtClean="0"/>
          </a:p>
          <a:p>
            <a:r>
              <a:rPr lang="nl-BE" baseline="0" dirty="0" smtClean="0"/>
              <a:t>- </a:t>
            </a:r>
            <a:r>
              <a:rPr lang="nl-BE" i="1" baseline="0" dirty="0" smtClean="0"/>
              <a:t>Weten jullie wat dat </a:t>
            </a:r>
            <a:r>
              <a:rPr lang="nl-BE" i="1" baseline="0" dirty="0" smtClean="0"/>
              <a:t>betekent, </a:t>
            </a:r>
            <a:r>
              <a:rPr lang="nl-BE" i="1" baseline="0" dirty="0" smtClean="0"/>
              <a:t>‘milieuvriendelijk groenten telen’? (De vrouwen hebben respect voor de natuur. Ze gebruiken geen chemische </a:t>
            </a:r>
            <a:r>
              <a:rPr lang="nl-BE" i="1" baseline="0" dirty="0" smtClean="0"/>
              <a:t>meststoffen en </a:t>
            </a:r>
            <a:r>
              <a:rPr lang="nl-BE" i="1" baseline="0" dirty="0" smtClean="0"/>
              <a:t>geen </a:t>
            </a:r>
            <a:r>
              <a:rPr lang="nl-BE" i="1" baseline="0" dirty="0" smtClean="0"/>
              <a:t>pesticiden.)</a:t>
            </a:r>
            <a:r>
              <a:rPr lang="nl-BE" baseline="0" dirty="0" smtClean="0"/>
              <a:t/>
            </a:r>
            <a:br>
              <a:rPr lang="nl-BE" baseline="0" dirty="0" smtClean="0"/>
            </a:br>
            <a:endParaRPr lang="nl-BE" baseline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3102-05F7-4294-8DCC-5D376B568C30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194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45900"/>
            <a:ext cx="7772400" cy="72653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2432"/>
            <a:ext cx="6400800" cy="6953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7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1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4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4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6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9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9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2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New2-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4070"/>
            <a:ext cx="5985664" cy="5226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574A-8A81-9C46-B57B-BF36E27E4CC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B86B-3949-0140-ADC0-F0E883A061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normalizeH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6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6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2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7" Target="../media/image6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0.png" Type="http://schemas.openxmlformats.org/officeDocument/2006/relationships/image"/><Relationship Id="rId5" Target="../media/image9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eke.casteleyn\Downloads\©LionelCROES_SENEGAL2020_033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140" y="0"/>
            <a:ext cx="1032807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275856" y="5318918"/>
            <a:ext cx="57606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Janda Safe and Sound" panose="02000503000000020004" pitchFamily="2" charset="0"/>
              </a:rPr>
              <a:t>Samen delen wij!</a:t>
            </a:r>
          </a:p>
          <a:p>
            <a:pPr algn="r"/>
            <a:r>
              <a:rPr lang="nl-BE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Janda Safe and Sound" panose="02000503000000020004" pitchFamily="2" charset="0"/>
              </a:rPr>
              <a:t>Presentatie bij korte methodiek – thema 2 uit ‘Delen kan schelen’</a:t>
            </a:r>
          </a:p>
        </p:txBody>
      </p:sp>
    </p:spTree>
    <p:extLst>
      <p:ext uri="{BB962C8B-B14F-4D97-AF65-F5344CB8AC3E}">
        <p14:creationId xmlns:p14="http://schemas.microsoft.com/office/powerpoint/2010/main" val="8196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eke.casteleyn\Downloads\©LionelCROES_SENEGAL2020_038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15501"/>
            <a:ext cx="7704856" cy="51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59279" y="6237312"/>
            <a:ext cx="2976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chemeClr val="bg1">
                    <a:lumMod val="50000"/>
                  </a:schemeClr>
                </a:solidFill>
              </a:rPr>
              <a:t>© Lionel Croes</a:t>
            </a:r>
            <a:endParaRPr lang="nl-B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eke.casteleyn\Downloads\©LionelCROES_SENEGAL2020_102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2443"/>
            <a:ext cx="7491776" cy="49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55576" y="6143197"/>
            <a:ext cx="2976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chemeClr val="bg1">
                    <a:lumMod val="50000"/>
                  </a:schemeClr>
                </a:solidFill>
              </a:rPr>
              <a:t>© Lionel Croes</a:t>
            </a:r>
            <a:endParaRPr lang="nl-B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0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45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3" y="4904695"/>
            <a:ext cx="3190527" cy="172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eke.casteleyn\Downloads\©LionelCROES_SENEGAL2020_011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4" y="1897811"/>
            <a:ext cx="4334774" cy="28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3894" y="4788849"/>
            <a:ext cx="2976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chemeClr val="bg1">
                    <a:lumMod val="50000"/>
                  </a:schemeClr>
                </a:solidFill>
              </a:rPr>
              <a:t>© Lionel Croes</a:t>
            </a:r>
            <a:endParaRPr lang="nl-B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mieke.casteleyn\Downloads\©LionelCROES_SENEGAL2020_090_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898434"/>
            <a:ext cx="4333839" cy="28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:\Broederlijk Delen\Dienst Noord\Team Onderwijs en jongeren\Onderwijswerking\Promo onderwijsaanbod\foto's\koffiestop\VBS Sint Petrus Waregem_M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5" y="1196752"/>
            <a:ext cx="7847593" cy="47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51520" y="167602"/>
            <a:ext cx="81347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Deel jij mee?</a:t>
            </a:r>
            <a:endParaRPr lang="nl-BE" sz="35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56855" y="5991851"/>
            <a:ext cx="2976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chemeClr val="bg1">
                    <a:lumMod val="50000"/>
                  </a:schemeClr>
                </a:solidFill>
              </a:rPr>
              <a:t>© Mieke Casteleyn bij VBS Sint Petrus Waregem</a:t>
            </a:r>
            <a:endParaRPr lang="nl-B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9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968552" cy="47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51520" y="167602"/>
            <a:ext cx="81347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Samen delen wij!</a:t>
            </a:r>
            <a:endParaRPr lang="nl-BE" sz="35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8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8301" y="1988840"/>
            <a:ext cx="698739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sz="23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VOORAF:</a:t>
            </a:r>
          </a:p>
          <a:p>
            <a:pPr marL="342900" indent="-342900">
              <a:buFont typeface="Arial" charset="0"/>
              <a:buChar char="•"/>
            </a:pPr>
            <a:r>
              <a:rPr lang="nl-BE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Onder de slides (in de notities) vind je telkens de begeleidende </a:t>
            </a:r>
            <a:r>
              <a:rPr lang="nl-BE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tekst.</a:t>
            </a:r>
            <a:endParaRPr lang="nl-BE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nl-BE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 de optie ‘dia verbergen’ zet je deze PPT makkelijk naar jouw hand. Klik </a:t>
            </a:r>
            <a:r>
              <a:rPr lang="nl-BE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daarvoor </a:t>
            </a:r>
            <a:r>
              <a:rPr lang="nl-BE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rechts op de bewuste dia in het overzicht en kies daarna voor ‘dia verbergen’.</a:t>
            </a:r>
          </a:p>
          <a:p>
            <a:pPr marL="342900" indent="-342900">
              <a:buFont typeface="Arial" charset="0"/>
              <a:buChar char="•"/>
            </a:pPr>
            <a:r>
              <a:rPr lang="nl-BE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Een uitgebreidere PPT ‘Campagneverhaal op kindermaat’ vind je via broederlijkdelen.be/bestellen. </a:t>
            </a:r>
            <a:endParaRPr lang="nl-BE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804248" y="188640"/>
            <a:ext cx="2088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6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16" y="1297829"/>
            <a:ext cx="9247516" cy="42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 rot="19652199">
            <a:off x="2812769" y="2889334"/>
            <a:ext cx="37380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000" b="1" dirty="0" smtClean="0">
                <a:solidFill>
                  <a:srgbClr val="2B853C"/>
                </a:solidFill>
                <a:latin typeface="Janda Safe and Sound" panose="02000503000000020004" pitchFamily="2" charset="0"/>
              </a:rPr>
              <a:t>DELEN</a:t>
            </a:r>
            <a:r>
              <a:rPr lang="nl-BE" sz="5500" b="1" dirty="0" smtClean="0">
                <a:solidFill>
                  <a:srgbClr val="2B853C"/>
                </a:solidFill>
                <a:latin typeface="Janda Safe and Sound" panose="02000503000000020004" pitchFamily="2" charset="0"/>
              </a:rPr>
              <a:t>!</a:t>
            </a:r>
            <a:endParaRPr lang="nl-BE" sz="5500" b="1" dirty="0">
              <a:solidFill>
                <a:srgbClr val="2B853C"/>
              </a:solidFill>
              <a:latin typeface="Janda Safe and Sound" panose="02000503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723">
            <a:off x="679502" y="1292401"/>
            <a:ext cx="2102822" cy="244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55562" y="188640"/>
            <a:ext cx="88852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Wat deel jij?</a:t>
            </a:r>
            <a:endParaRPr lang="nl-BE" sz="35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2">
            <a:off x="5993835" y="4016279"/>
            <a:ext cx="2840427" cy="18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311">
            <a:off x="4548350" y="1520141"/>
            <a:ext cx="2577008" cy="233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141">
            <a:off x="720430" y="4203796"/>
            <a:ext cx="3920508" cy="182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5500" dirty="0" smtClean="0">
                <a:latin typeface="Janda Safe and Sound" panose="02000503000000020004" pitchFamily="2" charset="0"/>
              </a:rPr>
              <a:t>Samen </a:t>
            </a:r>
          </a:p>
          <a:p>
            <a:pPr marL="0" indent="0" algn="ctr">
              <a:buNone/>
            </a:pPr>
            <a:r>
              <a:rPr lang="nl-BE" sz="6500" dirty="0" smtClean="0">
                <a:solidFill>
                  <a:srgbClr val="2B853C"/>
                </a:solidFill>
                <a:latin typeface="Janda Safe and Sound" panose="02000503000000020004" pitchFamily="2" charset="0"/>
              </a:rPr>
              <a:t>DELEN</a:t>
            </a:r>
          </a:p>
          <a:p>
            <a:pPr marL="0" indent="0" algn="ctr">
              <a:buNone/>
            </a:pPr>
            <a:r>
              <a:rPr lang="nl-BE" sz="5500" dirty="0">
                <a:latin typeface="Janda Safe and Sound" panose="02000503000000020004" pitchFamily="2" charset="0"/>
              </a:rPr>
              <a:t>m</a:t>
            </a:r>
            <a:r>
              <a:rPr lang="nl-BE" sz="5500" dirty="0" smtClean="0">
                <a:latin typeface="Janda Safe and Sound" panose="02000503000000020004" pitchFamily="2" charset="0"/>
              </a:rPr>
              <a:t>aakt</a:t>
            </a:r>
          </a:p>
          <a:p>
            <a:pPr marL="0" indent="0" algn="ctr">
              <a:buNone/>
            </a:pPr>
            <a:r>
              <a:rPr lang="nl-BE" sz="5500" dirty="0" smtClean="0">
                <a:latin typeface="Janda Safe and Sound" panose="02000503000000020004" pitchFamily="2" charset="0"/>
              </a:rPr>
              <a:t> </a:t>
            </a:r>
            <a:r>
              <a:rPr lang="nl-BE" sz="6500" dirty="0" smtClean="0">
                <a:solidFill>
                  <a:srgbClr val="2B853C"/>
                </a:solidFill>
                <a:latin typeface="Janda Safe and Sound" panose="02000503000000020004" pitchFamily="2" charset="0"/>
              </a:rPr>
              <a:t>STERKER</a:t>
            </a:r>
            <a:endParaRPr lang="nl-BE" sz="6500" dirty="0">
              <a:solidFill>
                <a:srgbClr val="2B853C"/>
              </a:solidFill>
              <a:latin typeface="Janda Safe and Sound" panose="02000503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4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" y="1588892"/>
            <a:ext cx="8223462" cy="3763574"/>
          </a:xfrm>
        </p:spPr>
      </p:pic>
      <p:sp>
        <p:nvSpPr>
          <p:cNvPr id="6" name="Ovaal 5"/>
          <p:cNvSpPr/>
          <p:nvPr/>
        </p:nvSpPr>
        <p:spPr>
          <a:xfrm flipV="1">
            <a:off x="3687788" y="2380892"/>
            <a:ext cx="64703" cy="862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9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ieke.casteleyn\Downloads\©LionelCROES_SENEGAL2020_077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1" y="1179883"/>
            <a:ext cx="7457357" cy="49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078302" y="4934309"/>
            <a:ext cx="224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err="1" smtClean="0">
                <a:solidFill>
                  <a:srgbClr val="2B853C"/>
                </a:solidFill>
                <a:latin typeface="Janda Safe and Sound" panose="02000503000000020004" pitchFamily="2" charset="0"/>
              </a:rPr>
              <a:t>Ndeye</a:t>
            </a:r>
            <a:r>
              <a:rPr lang="nl-BE" i="1" dirty="0" smtClean="0">
                <a:solidFill>
                  <a:srgbClr val="2B853C"/>
                </a:solidFill>
                <a:latin typeface="Janda Safe and Sound" panose="02000503000000020004" pitchFamily="2" charset="0"/>
              </a:rPr>
              <a:t> (14)</a:t>
            </a:r>
            <a:endParaRPr lang="nl-BE" i="1" dirty="0">
              <a:solidFill>
                <a:srgbClr val="2B853C"/>
              </a:solidFill>
              <a:latin typeface="Janda Safe and Sound" panose="02000503000000020004" pitchFamily="2" charset="0"/>
            </a:endParaRPr>
          </a:p>
        </p:txBody>
      </p:sp>
      <p:sp>
        <p:nvSpPr>
          <p:cNvPr id="7" name="Boog 6"/>
          <p:cNvSpPr/>
          <p:nvPr/>
        </p:nvSpPr>
        <p:spPr>
          <a:xfrm>
            <a:off x="2044460" y="4451230"/>
            <a:ext cx="2311880" cy="707352"/>
          </a:xfrm>
          <a:prstGeom prst="arc">
            <a:avLst>
              <a:gd name="adj1" fmla="val 10778781"/>
              <a:gd name="adj2" fmla="val 15123971"/>
            </a:avLst>
          </a:prstGeom>
          <a:ln w="12700">
            <a:solidFill>
              <a:srgbClr val="2B853C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803799" y="6143197"/>
            <a:ext cx="2976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chemeClr val="bg1">
                    <a:lumMod val="50000"/>
                  </a:schemeClr>
                </a:solidFill>
              </a:rPr>
              <a:t>© Lionel Croes</a:t>
            </a:r>
            <a:endParaRPr lang="nl-B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C:\Users\mieke.casteleyn\Downloads\©LionelCROES_SENEGAL2020_069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8443"/>
            <a:ext cx="7447130" cy="49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55576" y="6145569"/>
            <a:ext cx="2976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chemeClr val="bg1">
                    <a:lumMod val="50000"/>
                  </a:schemeClr>
                </a:solidFill>
              </a:rPr>
              <a:t>© Lionel Croes</a:t>
            </a:r>
            <a:endParaRPr lang="nl-B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ieke.casteleyn\Downloads\©LionelCROES_SENEGAL2020_068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7" y="1114993"/>
            <a:ext cx="7542307" cy="50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02101" y="6136606"/>
            <a:ext cx="2976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chemeClr val="bg1">
                    <a:lumMod val="50000"/>
                  </a:schemeClr>
                </a:solidFill>
              </a:rPr>
              <a:t>© Lionel Croes</a:t>
            </a:r>
            <a:endParaRPr lang="nl-B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47180"/>
            <a:ext cx="398861" cy="6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B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PPT-BD</Template>
  <TotalTime>62</TotalTime>
  <Words>586</Words>
  <Application>Microsoft Office PowerPoint</Application>
  <PresentationFormat>Diavoorstelling (4:3)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Janda Safe and Sound</vt:lpstr>
      <vt:lpstr>PPT-BD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Komyuniti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mieke casteleyn</dc:creator>
  <cp:lastModifiedBy>Bart Boone</cp:lastModifiedBy>
  <cp:revision>10</cp:revision>
  <cp:lastPrinted>2019-12-10T14:54:14Z</cp:lastPrinted>
  <dcterms:created xsi:type="dcterms:W3CDTF">2019-12-10T14:20:01Z</dcterms:created>
  <dcterms:modified xsi:type="dcterms:W3CDTF">2019-12-17T09:29:48Z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1559771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